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3" r:id="rId3"/>
    <p:sldId id="257" r:id="rId4"/>
    <p:sldId id="260" r:id="rId5"/>
    <p:sldId id="261" r:id="rId6"/>
    <p:sldId id="258" r:id="rId7"/>
    <p:sldId id="259" r:id="rId8"/>
    <p:sldId id="269" r:id="rId9"/>
    <p:sldId id="262" r:id="rId10"/>
    <p:sldId id="264" r:id="rId11"/>
    <p:sldId id="265" r:id="rId12"/>
    <p:sldId id="266" r:id="rId13"/>
    <p:sldId id="270" r:id="rId14"/>
    <p:sldId id="271" r:id="rId15"/>
    <p:sldId id="267" r:id="rId16"/>
    <p:sldId id="272" r:id="rId17"/>
    <p:sldId id="268" r:id="rId18"/>
    <p:sldId id="273" r:id="rId19"/>
    <p:sldId id="274" r:id="rId20"/>
    <p:sldId id="275" r:id="rId21"/>
    <p:sldId id="276" r:id="rId22"/>
    <p:sldId id="277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5"/>
    <p:restoredTop sz="94737"/>
  </p:normalViewPr>
  <p:slideViewPr>
    <p:cSldViewPr snapToGrid="0" snapToObjects="1">
      <p:cViewPr varScale="1">
        <p:scale>
          <a:sx n="98" d="100"/>
          <a:sy n="98" d="100"/>
        </p:scale>
        <p:origin x="45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7CFA6-297A-F64B-AF98-600426F990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2CDC9B-9864-F84B-BD61-B22A7BF4D2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5B7282-3543-1142-B9CD-5DF55B9ECA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16080-2CAA-8442-A3DF-183047473F56}" type="datetimeFigureOut">
              <a:rPr lang="en-US" smtClean="0"/>
              <a:t>3/3/25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628061-7B3F-4044-993D-7589216EF5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471493-C993-4F45-B9DD-DAB87B555D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94CBEE-CC1B-374C-A03B-B7BE692E0A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2394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CC1E6-2B83-5845-9DE7-5AA88A81EF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6A332A9-D781-BF49-B168-191EBB2A35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4428D1-3C13-774A-BCAE-4FE8AE61FE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16080-2CAA-8442-A3DF-183047473F56}" type="datetimeFigureOut">
              <a:rPr lang="en-US" smtClean="0"/>
              <a:t>3/3/25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7A5646-A3F2-0847-937E-D1F584F7FD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E4723A-3BA6-1F48-ABEE-5510C0DA8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94CBEE-CC1B-374C-A03B-B7BE692E0A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6749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62C2DAE-5F46-3E4E-96EA-22B9D62BC54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2229306-C58A-124A-B0FC-FF40ABE06D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ACB1C6-8695-0B42-9F89-1A6FD707D2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16080-2CAA-8442-A3DF-183047473F56}" type="datetimeFigureOut">
              <a:rPr lang="en-US" smtClean="0"/>
              <a:t>3/3/25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D7E69F-4A4A-BF43-90AD-B422ECBA3C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2933AD-D25F-B747-AF27-BD567C46C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94CBEE-CC1B-374C-A03B-B7BE692E0A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8460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B872B-9341-8747-BA92-B4D3000C1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36B4C5-FB93-2F48-A03D-CD425691A3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81699F-FD28-3A4C-A46A-56A0FD383B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16080-2CAA-8442-A3DF-183047473F56}" type="datetimeFigureOut">
              <a:rPr lang="en-US" smtClean="0"/>
              <a:t>3/3/25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B8292E-108F-C040-B430-1692BCDEC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E43FD-1DB8-5542-8FDC-039A66443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94CBEE-CC1B-374C-A03B-B7BE692E0A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0782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26D8B-C0F7-B240-A7C7-27458347CF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9BC20D-2578-3C41-9EAD-1953709C17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5BB3BA-D2E3-DC4E-9C60-6DD3D7005C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16080-2CAA-8442-A3DF-183047473F56}" type="datetimeFigureOut">
              <a:rPr lang="en-US" smtClean="0"/>
              <a:t>3/3/25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47A40B-07FF-0949-92CD-5A28C854F8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B16BAB-937E-6C44-BEE7-706B19809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94CBEE-CC1B-374C-A03B-B7BE692E0A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5832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AFF6C-B6BB-2144-9B9F-45B3C13540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22FA2E-C4FD-0744-AE78-5BB2B406327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5AFB5E-9D35-504D-A5C9-8EBFA21CD2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B676C2-9DA4-6841-B328-C18DD0C791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16080-2CAA-8442-A3DF-183047473F56}" type="datetimeFigureOut">
              <a:rPr lang="en-US" smtClean="0"/>
              <a:t>3/3/25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6D3DA3-B2F9-0A4B-BC41-4BAF34005B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64A11B-AD12-414A-9DC5-B6CBD46BA0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94CBEE-CC1B-374C-A03B-B7BE692E0A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8019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6A719-4E86-6942-A350-8F3640C9C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2E7C3A-2276-6348-A77F-32089A1149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45EB1C-3AA1-CC4A-9E68-7681F9000E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79FD76-7036-2A46-8F48-1A973C0B68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4F8CDAC-C07F-B146-B4BE-E4685BE7D94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D4326FC-A1B7-4540-9C46-98207B5029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16080-2CAA-8442-A3DF-183047473F56}" type="datetimeFigureOut">
              <a:rPr lang="en-US" smtClean="0"/>
              <a:t>3/3/25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40936F-ADA9-FE4B-97C7-EB81D3E5B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15378C7-A5E0-5941-B3D1-1B82950EE8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94CBEE-CC1B-374C-A03B-B7BE692E0A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9894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C8559F-7BDB-E046-9CB5-B8C1D0901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4FC4C76-CC37-6241-91E0-6D10995E75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16080-2CAA-8442-A3DF-183047473F56}" type="datetimeFigureOut">
              <a:rPr lang="en-US" smtClean="0"/>
              <a:t>3/3/25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1013A0-1159-C84C-836D-3408630226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617FD1-A2C4-A446-BC98-82E76F9D5D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94CBEE-CC1B-374C-A03B-B7BE692E0A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4827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501221F-B942-614E-B7EA-6C33EDB7C9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16080-2CAA-8442-A3DF-183047473F56}" type="datetimeFigureOut">
              <a:rPr lang="en-US" smtClean="0"/>
              <a:t>3/3/25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68A0211-C094-5946-8EF2-7F6E27F136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65098E-2D7B-6644-B580-8EE1F350DC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94CBEE-CC1B-374C-A03B-B7BE692E0A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9633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51829F-4FFF-1848-9007-EF7C0E040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A9DD07-F175-CB49-A16C-5AE523F984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0231D6-DBA0-A94A-AEC2-5D159A8FE8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B03D5F-016A-854F-BDB0-8BFF06CE43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16080-2CAA-8442-A3DF-183047473F56}" type="datetimeFigureOut">
              <a:rPr lang="en-US" smtClean="0"/>
              <a:t>3/3/25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FD261C-BB5C-FE46-A761-05A17F000A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CF7B18-C34B-7D4B-830D-67EB6B020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94CBEE-CC1B-374C-A03B-B7BE692E0A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2409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959C5-CB24-5444-BC62-A0174CFCB5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F520AD4-5B95-2D4E-A843-0CA0C75DDE2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35CEEA-4DEC-514B-89FA-C187ED01BE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684C53-42F0-324A-B8DA-B856D18ECD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16080-2CAA-8442-A3DF-183047473F56}" type="datetimeFigureOut">
              <a:rPr lang="en-US" smtClean="0"/>
              <a:t>3/3/25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3D2BE9-5A33-A84E-8EA7-160D7DB62D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E1D751-92CB-2B4A-AD82-01C4BC94B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94CBEE-CC1B-374C-A03B-B7BE692E0A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418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C3046B1-B782-B649-A56C-0514696E7C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5804EE-5DDC-904B-9087-6BBD0B8AE6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B6D9CD-9388-EE48-81AF-AEB73E4431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516080-2CAA-8442-A3DF-183047473F56}" type="datetimeFigureOut">
              <a:rPr lang="en-US" smtClean="0"/>
              <a:t>3/3/25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6C7CB8-9EB6-6844-A521-DE726E6E10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CCD177-5034-9C45-B569-555FC8D11E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94CBEE-CC1B-374C-A03B-B7BE692E0A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235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tiff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tiff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research.reading.ac.uk/lemontree/the-p-model-challenges-we-face-and-plan-to-address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AE0B87-7F35-144F-9406-9E46B422D9E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Carbon </a:t>
            </a:r>
            <a:r>
              <a:rPr lang="en-US" dirty="0">
                <a:solidFill>
                  <a:srgbClr val="7030A0"/>
                </a:solidFill>
              </a:rPr>
              <a:t>“IN” </a:t>
            </a:r>
            <a:r>
              <a:rPr lang="en-US" dirty="0"/>
              <a:t>to terrestrial ecosystems</a:t>
            </a:r>
          </a:p>
        </p:txBody>
      </p:sp>
    </p:spTree>
    <p:extLst>
      <p:ext uri="{BB962C8B-B14F-4D97-AF65-F5344CB8AC3E}">
        <p14:creationId xmlns:p14="http://schemas.microsoft.com/office/powerpoint/2010/main" val="1824448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9F7776-888E-ED40-9E0D-FB2BC293F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Light use efficiency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1642DB-6F15-6143-AF2B-405F8224C6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is a critical term in the model that generally tends to:</a:t>
            </a:r>
          </a:p>
          <a:p>
            <a:pPr lvl="1"/>
            <a:r>
              <a:rPr lang="en-US" dirty="0"/>
              <a:t>Increase with decreasing light</a:t>
            </a:r>
          </a:p>
          <a:p>
            <a:pPr lvl="1"/>
            <a:r>
              <a:rPr lang="en-US" dirty="0"/>
              <a:t>Vary parabolically with temperature</a:t>
            </a:r>
          </a:p>
          <a:p>
            <a:pPr lvl="1"/>
            <a:r>
              <a:rPr lang="en-US" dirty="0"/>
              <a:t>Increase with CO</a:t>
            </a:r>
            <a:r>
              <a:rPr lang="en-US" baseline="-25000" dirty="0"/>
              <a:t>2</a:t>
            </a:r>
            <a:endParaRPr lang="en-US" dirty="0"/>
          </a:p>
          <a:p>
            <a:r>
              <a:rPr lang="en-US" dirty="0"/>
              <a:t>Depends on</a:t>
            </a:r>
          </a:p>
          <a:p>
            <a:pPr lvl="1"/>
            <a:r>
              <a:rPr lang="en-US" dirty="0"/>
              <a:t>Photosynthetic biochemistry</a:t>
            </a:r>
          </a:p>
          <a:p>
            <a:pPr lvl="1"/>
            <a:r>
              <a:rPr lang="en-US" dirty="0"/>
              <a:t>Stomatal conductance</a:t>
            </a:r>
          </a:p>
          <a:p>
            <a:pPr lvl="1"/>
            <a:r>
              <a:rPr lang="en-US" dirty="0"/>
              <a:t>Intrinsic quantum efficiency of photosynthesis</a:t>
            </a:r>
          </a:p>
        </p:txBody>
      </p:sp>
    </p:spTree>
    <p:extLst>
      <p:ext uri="{BB962C8B-B14F-4D97-AF65-F5344CB8AC3E}">
        <p14:creationId xmlns:p14="http://schemas.microsoft.com/office/powerpoint/2010/main" val="17064530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D3BD2C-32D4-BD46-A830-49D2C3386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approach for mechanistically modeling GPP across scale:</a:t>
            </a:r>
            <a:br>
              <a:rPr lang="en-US" dirty="0"/>
            </a:br>
            <a:r>
              <a:rPr lang="en-US" dirty="0"/>
              <a:t>the </a:t>
            </a:r>
            <a:r>
              <a:rPr lang="en-US" dirty="0">
                <a:solidFill>
                  <a:srgbClr val="FF0000"/>
                </a:solidFill>
              </a:rPr>
              <a:t>P-model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096B46-FDEC-164C-8000-CBEFC8CC43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1345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0D780-AB69-E744-9500-AB396B2585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Farquhar von </a:t>
            </a:r>
            <a:r>
              <a:rPr lang="en-US" dirty="0" err="1"/>
              <a:t>Caemmerer</a:t>
            </a:r>
            <a:r>
              <a:rPr lang="en-US" dirty="0"/>
              <a:t> and Berry (1980) or </a:t>
            </a:r>
            <a:r>
              <a:rPr lang="en-US" dirty="0" err="1"/>
              <a:t>FvCB</a:t>
            </a:r>
            <a:r>
              <a:rPr lang="en-US" dirty="0"/>
              <a:t> model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2434B7-41D9-7148-9238-D19093FB72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0264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B36BA7-96E3-4543-A7FB-C7735F30CD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FvCB</a:t>
            </a:r>
            <a:r>
              <a:rPr lang="en-US" dirty="0"/>
              <a:t> model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1604DC8-4241-3F45-A7E5-8BB905EE8541}"/>
                  </a:ext>
                </a:extLst>
              </p:cNvPr>
              <p:cNvSpPr txBox="1"/>
              <p:nvPr/>
            </p:nvSpPr>
            <p:spPr>
              <a:xfrm>
                <a:off x="838200" y="1690688"/>
                <a:ext cx="5093510" cy="10475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54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5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5400" b="0" i="1" smtClean="0">
                          <a:latin typeface="Cambria Math" panose="02040503050406030204" pitchFamily="18" charset="0"/>
                        </a:rPr>
                        <m:t>𝑚𝑖𝑛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5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5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54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5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lang="en-US" sz="5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5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54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5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5400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1604DC8-4241-3F45-A7E5-8BB905EE85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90688"/>
                <a:ext cx="5093510" cy="1047594"/>
              </a:xfrm>
              <a:prstGeom prst="rect">
                <a:avLst/>
              </a:prstGeom>
              <a:blipFill>
                <a:blip r:embed="rId2"/>
                <a:stretch>
                  <a:fillRect l="-746" b="-154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F417593-7F18-B34A-828D-9157366E88BE}"/>
                  </a:ext>
                </a:extLst>
              </p:cNvPr>
              <p:cNvSpPr txBox="1"/>
              <p:nvPr/>
            </p:nvSpPr>
            <p:spPr>
              <a:xfrm>
                <a:off x="838200" y="2698623"/>
                <a:ext cx="5775940" cy="18182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5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5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5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sz="5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5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5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5400" b="0" i="1" smtClean="0">
                              <a:latin typeface="Cambria Math" panose="02040503050406030204" pitchFamily="18" charset="0"/>
                            </a:rPr>
                            <m:t>𝑐𝑚𝑎𝑥</m:t>
                          </m:r>
                        </m:sub>
                      </m:sSub>
                      <m:f>
                        <m:fPr>
                          <m:ctrlPr>
                            <a:rPr lang="en-US" sz="5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5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5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5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5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5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l-GR" sz="5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Γ</m:t>
                              </m:r>
                            </m:e>
                            <m:sup>
                              <m:r>
                                <a:rPr lang="en-US" sz="54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num>
                        <m:den>
                          <m:sSub>
                            <m:sSubPr>
                              <m:ctrlPr>
                                <a:rPr lang="en-US" sz="5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5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5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5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54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den>
                      </m:f>
                    </m:oMath>
                  </m:oMathPara>
                </a14:m>
                <a:endParaRPr lang="en-US" sz="5400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F417593-7F18-B34A-828D-9157366E88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698623"/>
                <a:ext cx="5775940" cy="1818255"/>
              </a:xfrm>
              <a:prstGeom prst="rect">
                <a:avLst/>
              </a:prstGeom>
              <a:blipFill>
                <a:blip r:embed="rId3"/>
                <a:stretch>
                  <a:fillRect l="-439" b="-48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C8F17E2-6525-AB4A-8460-97F773ED23D1}"/>
                  </a:ext>
                </a:extLst>
              </p:cNvPr>
              <p:cNvSpPr txBox="1"/>
              <p:nvPr/>
            </p:nvSpPr>
            <p:spPr>
              <a:xfrm>
                <a:off x="838200" y="4516878"/>
                <a:ext cx="5180970" cy="18182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5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54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5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5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5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en-US" sz="5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</m:t>
                      </m:r>
                      <m:f>
                        <m:fPr>
                          <m:ctrlPr>
                            <a:rPr lang="en-US" sz="5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5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54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5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54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5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l-GR" sz="5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Γ</m:t>
                              </m:r>
                            </m:e>
                            <m:sup>
                              <m:r>
                                <a:rPr lang="en-US" sz="54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num>
                        <m:den>
                          <m:sSub>
                            <m:sSubPr>
                              <m:ctrlPr>
                                <a:rPr lang="en-US" sz="5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54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5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54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5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en-US" sz="5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l-GR" sz="5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Γ</m:t>
                              </m:r>
                            </m:e>
                            <m:sup>
                              <m:r>
                                <a:rPr lang="en-US" sz="54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54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C8F17E2-6525-AB4A-8460-97F773ED23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516878"/>
                <a:ext cx="5180970" cy="1818255"/>
              </a:xfrm>
              <a:prstGeom prst="rect">
                <a:avLst/>
              </a:prstGeom>
              <a:blipFill>
                <a:blip r:embed="rId4"/>
                <a:stretch>
                  <a:fillRect l="-733" b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435D21A0-90EC-9B41-8959-7229A84CE7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4140" y="1690688"/>
            <a:ext cx="5446486" cy="420864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F0D90A3-5673-C149-AA20-CD99ABB7F5BE}"/>
              </a:ext>
            </a:extLst>
          </p:cNvPr>
          <p:cNvSpPr txBox="1"/>
          <p:nvPr/>
        </p:nvSpPr>
        <p:spPr>
          <a:xfrm>
            <a:off x="10376695" y="6488668"/>
            <a:ext cx="1815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Long et al. (2003)</a:t>
            </a:r>
          </a:p>
        </p:txBody>
      </p:sp>
    </p:spTree>
    <p:extLst>
      <p:ext uri="{BB962C8B-B14F-4D97-AF65-F5344CB8AC3E}">
        <p14:creationId xmlns:p14="http://schemas.microsoft.com/office/powerpoint/2010/main" val="6672586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B36BA7-96E3-4543-A7FB-C7735F30CD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FvCB</a:t>
            </a:r>
            <a:r>
              <a:rPr lang="en-US" dirty="0"/>
              <a:t> model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1604DC8-4241-3F45-A7E5-8BB905EE8541}"/>
                  </a:ext>
                </a:extLst>
              </p:cNvPr>
              <p:cNvSpPr txBox="1"/>
              <p:nvPr/>
            </p:nvSpPr>
            <p:spPr>
              <a:xfrm>
                <a:off x="838200" y="1690688"/>
                <a:ext cx="5093510" cy="10475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54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5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5400" b="0" i="1" smtClean="0">
                          <a:latin typeface="Cambria Math" panose="02040503050406030204" pitchFamily="18" charset="0"/>
                        </a:rPr>
                        <m:t>𝑚𝑖𝑛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5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5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54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5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lang="en-US" sz="5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5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54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5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5400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1604DC8-4241-3F45-A7E5-8BB905EE85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90688"/>
                <a:ext cx="5093510" cy="1047594"/>
              </a:xfrm>
              <a:prstGeom prst="rect">
                <a:avLst/>
              </a:prstGeom>
              <a:blipFill>
                <a:blip r:embed="rId2"/>
                <a:stretch>
                  <a:fillRect l="-746" b="-154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F417593-7F18-B34A-828D-9157366E88BE}"/>
                  </a:ext>
                </a:extLst>
              </p:cNvPr>
              <p:cNvSpPr txBox="1"/>
              <p:nvPr/>
            </p:nvSpPr>
            <p:spPr>
              <a:xfrm>
                <a:off x="838200" y="2698623"/>
                <a:ext cx="5775940" cy="18182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5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5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5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sz="5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5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5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5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𝑐𝑚𝑎𝑥</m:t>
                          </m:r>
                        </m:sub>
                      </m:sSub>
                      <m:f>
                        <m:fPr>
                          <m:ctrlPr>
                            <a:rPr lang="en-US" sz="5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5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5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5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5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5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l-GR" sz="5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Γ</m:t>
                              </m:r>
                            </m:e>
                            <m:sup>
                              <m:r>
                                <a:rPr lang="en-US" sz="5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num>
                        <m:den>
                          <m:sSub>
                            <m:sSubPr>
                              <m:ctrlPr>
                                <a:rPr lang="en-US" sz="5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5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5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5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5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den>
                      </m:f>
                    </m:oMath>
                  </m:oMathPara>
                </a14:m>
                <a:endParaRPr lang="en-US" sz="5400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F417593-7F18-B34A-828D-9157366E88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698623"/>
                <a:ext cx="5775940" cy="1818255"/>
              </a:xfrm>
              <a:prstGeom prst="rect">
                <a:avLst/>
              </a:prstGeom>
              <a:blipFill>
                <a:blip r:embed="rId3"/>
                <a:stretch>
                  <a:fillRect l="-439" b="-48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C8F17E2-6525-AB4A-8460-97F773ED23D1}"/>
                  </a:ext>
                </a:extLst>
              </p:cNvPr>
              <p:cNvSpPr txBox="1"/>
              <p:nvPr/>
            </p:nvSpPr>
            <p:spPr>
              <a:xfrm>
                <a:off x="838200" y="4516878"/>
                <a:ext cx="5180970" cy="18182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5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54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5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5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5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en-US" sz="5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</m:t>
                      </m:r>
                      <m:f>
                        <m:fPr>
                          <m:ctrlPr>
                            <a:rPr lang="en-US" sz="5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540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5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5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54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5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l-GR" sz="5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Γ</m:t>
                              </m:r>
                            </m:e>
                            <m:sup>
                              <m:r>
                                <a:rPr lang="en-US" sz="5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num>
                        <m:den>
                          <m:sSub>
                            <m:sSubPr>
                              <m:ctrlPr>
                                <a:rPr lang="en-US" sz="540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5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5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54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5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en-US" sz="5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l-GR" sz="5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Γ</m:t>
                              </m:r>
                            </m:e>
                            <m:sup>
                              <m:r>
                                <a:rPr lang="en-US" sz="5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54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C8F17E2-6525-AB4A-8460-97F773ED23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516878"/>
                <a:ext cx="5180970" cy="1818255"/>
              </a:xfrm>
              <a:prstGeom prst="rect">
                <a:avLst/>
              </a:prstGeom>
              <a:blipFill>
                <a:blip r:embed="rId4"/>
                <a:stretch>
                  <a:fillRect l="-733" b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435D21A0-90EC-9B41-8959-7229A84CE7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4140" y="1690688"/>
            <a:ext cx="5446486" cy="420864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F0D90A3-5673-C149-AA20-CD99ABB7F5BE}"/>
              </a:ext>
            </a:extLst>
          </p:cNvPr>
          <p:cNvSpPr txBox="1"/>
          <p:nvPr/>
        </p:nvSpPr>
        <p:spPr>
          <a:xfrm>
            <a:off x="10376695" y="6488668"/>
            <a:ext cx="1815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Long et al. (2003)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87E3B0-7311-F04E-BF8D-6BD543E9D782}"/>
              </a:ext>
            </a:extLst>
          </p:cNvPr>
          <p:cNvSpPr txBox="1"/>
          <p:nvPr/>
        </p:nvSpPr>
        <p:spPr>
          <a:xfrm>
            <a:off x="4839296" y="365125"/>
            <a:ext cx="735156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Some variables have known environmental dependencies</a:t>
            </a:r>
          </a:p>
          <a:p>
            <a:r>
              <a:rPr lang="en-US" sz="2400" dirty="0">
                <a:solidFill>
                  <a:srgbClr val="7030A0"/>
                </a:solidFill>
              </a:rPr>
              <a:t>Some can be predicted by EEO</a:t>
            </a:r>
          </a:p>
        </p:txBody>
      </p:sp>
    </p:spTree>
    <p:extLst>
      <p:ext uri="{BB962C8B-B14F-4D97-AF65-F5344CB8AC3E}">
        <p14:creationId xmlns:p14="http://schemas.microsoft.com/office/powerpoint/2010/main" val="38060097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305F9-0859-294F-AF64-5AE3B55011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trait predictions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A6BB32-34CD-BD4C-ABA4-57A2D46A8E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1200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FF0322-2C20-4B4B-BD1E-34901EC9B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Optimally…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4D34002-051A-4C4F-85E8-55D392DD0AF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A</a:t>
                </a:r>
                <a:r>
                  <a:rPr lang="en-US" baseline="-25000" dirty="0"/>
                  <a:t>c</a:t>
                </a:r>
                <a:r>
                  <a:rPr lang="en-US" dirty="0"/>
                  <a:t>=</a:t>
                </a:r>
                <a:r>
                  <a:rPr lang="en-US" dirty="0" err="1"/>
                  <a:t>A</a:t>
                </a:r>
                <a:r>
                  <a:rPr lang="en-US" baseline="-25000" dirty="0" err="1"/>
                  <a:t>j</a:t>
                </a:r>
                <a:endParaRPr lang="en-US" dirty="0"/>
              </a:p>
              <a:p>
                <a:pPr lvl="1"/>
                <a:r>
                  <a:rPr lang="en-US" dirty="0"/>
                  <a:t>This allows for a lot of simplifications!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den>
                        </m:f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𝑐𝑚𝑎𝑥</m:t>
                                </m:r>
                              </m:sub>
                            </m:sSub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den>
                        </m:f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𝜉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𝜉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ad>
                          <m:radPr>
                            <m:deg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𝐷</m:t>
                            </m:r>
                          </m:e>
                        </m:rad>
                      </m:den>
                    </m:f>
                  </m:oMath>
                </a14:m>
                <a:endParaRPr lang="en-US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𝜉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l-G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Γ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</m:e>
                            </m:d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1.6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den>
                        </m:f>
                      </m:e>
                    </m:rad>
                  </m:oMath>
                </a14:m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</m:den>
                    </m:f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4D34002-051A-4C4F-85E8-55D392DD0AF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2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6E1D1FCD-45CE-5143-A618-BA6FC8325167}"/>
              </a:ext>
            </a:extLst>
          </p:cNvPr>
          <p:cNvSpPr txBox="1"/>
          <p:nvPr/>
        </p:nvSpPr>
        <p:spPr>
          <a:xfrm>
            <a:off x="10288530" y="6488668"/>
            <a:ext cx="19034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Wang et al. (2017)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CFD88E-0D4B-BA4F-A593-ED0E452646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7800" y="93663"/>
            <a:ext cx="5664200" cy="608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6350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39D68-858D-3C40-A0CD-5624792A60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Tying back to LUE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462376-1B12-A147-A65A-28D6EF0729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8525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9F80719-FA8C-794A-AE9E-5983E3BEE8A3}"/>
                  </a:ext>
                </a:extLst>
              </p:cNvPr>
              <p:cNvSpPr txBox="1"/>
              <p:nvPr/>
            </p:nvSpPr>
            <p:spPr>
              <a:xfrm>
                <a:off x="1307592" y="2590506"/>
                <a:ext cx="9550691" cy="9233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000" b="0" i="1" smtClean="0">
                          <a:latin typeface="Cambria Math" panose="02040503050406030204" pitchFamily="18" charset="0"/>
                        </a:rPr>
                        <m:t>𝐺𝑃𝑃</m:t>
                      </m:r>
                      <m:r>
                        <a:rPr lang="en-US" sz="6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6000" b="0" i="1" smtClean="0">
                          <a:latin typeface="Cambria Math" panose="02040503050406030204" pitchFamily="18" charset="0"/>
                        </a:rPr>
                        <m:t>𝐿𝑈𝐸</m:t>
                      </m:r>
                      <m:r>
                        <a:rPr lang="en-US" sz="6000" b="0" i="1" smtClean="0">
                          <a:latin typeface="Cambria Math" panose="02040503050406030204" pitchFamily="18" charset="0"/>
                        </a:rPr>
                        <m:t> ∗</m:t>
                      </m:r>
                      <m:r>
                        <a:rPr lang="en-US" sz="6000" b="0" i="1" smtClean="0">
                          <a:latin typeface="Cambria Math" panose="02040503050406030204" pitchFamily="18" charset="0"/>
                        </a:rPr>
                        <m:t>𝑃𝐴𝑅</m:t>
                      </m:r>
                      <m:r>
                        <a:rPr lang="en-US" sz="60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6000" b="0" i="1" smtClean="0">
                          <a:latin typeface="Cambria Math" panose="02040503050406030204" pitchFamily="18" charset="0"/>
                        </a:rPr>
                        <m:t>𝑓𝐴𝑃𝐴𝑅</m:t>
                      </m:r>
                    </m:oMath>
                  </m:oMathPara>
                </a14:m>
                <a:endParaRPr lang="en-US" sz="6000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9F80719-FA8C-794A-AE9E-5983E3BEE8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7592" y="2590506"/>
                <a:ext cx="9550691" cy="923330"/>
              </a:xfrm>
              <a:prstGeom prst="rect">
                <a:avLst/>
              </a:prstGeom>
              <a:blipFill>
                <a:blip r:embed="rId2"/>
                <a:stretch>
                  <a:fillRect l="-1195" t="-8219" r="-1992" b="-356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438818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9F80719-FA8C-794A-AE9E-5983E3BEE8A3}"/>
                  </a:ext>
                </a:extLst>
              </p:cNvPr>
              <p:cNvSpPr txBox="1"/>
              <p:nvPr/>
            </p:nvSpPr>
            <p:spPr>
              <a:xfrm>
                <a:off x="327878" y="505269"/>
                <a:ext cx="11443197" cy="556896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000" b="0" i="1" smtClean="0">
                          <a:latin typeface="Cambria Math" panose="02040503050406030204" pitchFamily="18" charset="0"/>
                        </a:rPr>
                        <m:t>𝐺𝑃𝑃</m:t>
                      </m:r>
                      <m:r>
                        <a:rPr lang="en-US" sz="6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6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en-US" sz="6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sz="6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r>
                        <a:rPr lang="en-US" sz="6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sz="6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6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sz="6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60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6000" b="0" i="1" smtClean="0">
                          <a:latin typeface="Cambria Math" panose="02040503050406030204" pitchFamily="18" charset="0"/>
                        </a:rPr>
                        <m:t>𝑃𝐴𝑅</m:t>
                      </m:r>
                      <m:r>
                        <a:rPr lang="en-US" sz="60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6000" b="0" i="1" smtClean="0">
                          <a:latin typeface="Cambria Math" panose="02040503050406030204" pitchFamily="18" charset="0"/>
                        </a:rPr>
                        <m:t>𝑓𝐴𝑃𝐴𝑅</m:t>
                      </m:r>
                    </m:oMath>
                  </m:oMathPara>
                </a14:m>
                <a:endParaRPr lang="en-US" sz="60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0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6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6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6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60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6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60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6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l-GR" sz="6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Γ</m:t>
                              </m:r>
                            </m:e>
                            <m:sup>
                              <m:r>
                                <a:rPr lang="en-US" sz="60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num>
                        <m:den>
                          <m:sSub>
                            <m:sSubPr>
                              <m:ctrlPr>
                                <a:rPr lang="en-US" sz="6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60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6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60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6000" i="1">
                              <a:latin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en-US" sz="6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l-GR" sz="6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Γ</m:t>
                              </m:r>
                            </m:e>
                            <m:sup>
                              <m:r>
                                <a:rPr lang="en-US" sz="60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6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6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6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sz="60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6000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60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60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p>
                            <m:sSupPr>
                              <m:ctrlPr>
                                <a:rPr lang="en-US" sz="6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6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6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6000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num>
                                    <m:den>
                                      <m:r>
                                        <a:rPr lang="en-US" sz="6000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6000" b="0" i="1" smtClean="0">
                                  <a:latin typeface="Cambria Math" panose="02040503050406030204" pitchFamily="18" charset="0"/>
                                </a:rPr>
                                <m:t>2/3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US" sz="6000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9F80719-FA8C-794A-AE9E-5983E3BEE8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878" y="505269"/>
                <a:ext cx="11443197" cy="5568960"/>
              </a:xfrm>
              <a:prstGeom prst="rect">
                <a:avLst/>
              </a:prstGeom>
              <a:blipFill>
                <a:blip r:embed="rId2"/>
                <a:stretch>
                  <a:fillRect l="-998" r="-15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271112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B552819-360B-2646-A7D2-8C3E5E7420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24203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9C8123A-96C7-AA46-83C5-C7C1ED6C3AF3}"/>
              </a:ext>
            </a:extLst>
          </p:cNvPr>
          <p:cNvSpPr txBox="1"/>
          <p:nvPr/>
        </p:nvSpPr>
        <p:spPr>
          <a:xfrm>
            <a:off x="1724297" y="6361611"/>
            <a:ext cx="9280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https://research.reading.ac.uk/</a:t>
            </a:r>
            <a:r>
              <a:rPr lang="en-US" dirty="0" err="1">
                <a:hlinkClick r:id="rId3"/>
              </a:rPr>
              <a:t>lemontree</a:t>
            </a:r>
            <a:r>
              <a:rPr lang="en-US" dirty="0">
                <a:hlinkClick r:id="rId3"/>
              </a:rPr>
              <a:t>/the-p-model-challenges-we-face-and-plan-to-address/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08475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F0965-EBA5-8D4E-8851-BB9650B75E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Strengths of the P-model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432D4E-9724-754A-A309-47B8825667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 PFTs</a:t>
            </a:r>
          </a:p>
          <a:p>
            <a:r>
              <a:rPr lang="en-US" dirty="0"/>
              <a:t>Applicable to any environment</a:t>
            </a:r>
          </a:p>
          <a:p>
            <a:r>
              <a:rPr lang="en-US" dirty="0"/>
              <a:t>Requires</a:t>
            </a:r>
          </a:p>
          <a:p>
            <a:pPr lvl="1"/>
            <a:r>
              <a:rPr lang="en-US" dirty="0" err="1"/>
              <a:t>fAPAR</a:t>
            </a:r>
            <a:r>
              <a:rPr lang="en-US" dirty="0"/>
              <a:t> (can be satellite derived)</a:t>
            </a:r>
          </a:p>
          <a:p>
            <a:pPr lvl="1"/>
            <a:r>
              <a:rPr lang="en-US" dirty="0"/>
              <a:t>Light, temperature, atmospheric pressure, VPD</a:t>
            </a:r>
          </a:p>
        </p:txBody>
      </p:sp>
    </p:spTree>
    <p:extLst>
      <p:ext uri="{BB962C8B-B14F-4D97-AF65-F5344CB8AC3E}">
        <p14:creationId xmlns:p14="http://schemas.microsoft.com/office/powerpoint/2010/main" val="8910423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21DBDC-3A79-7F45-826D-4019FE04C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and limitations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6C3753-4205-A340-AB9C-44EFD8C2DD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Temperature dependence of </a:t>
            </a:r>
            <a:r>
              <a:rPr lang="el-GR" dirty="0"/>
              <a:t>φ</a:t>
            </a:r>
            <a:endParaRPr lang="en-US" dirty="0"/>
          </a:p>
          <a:p>
            <a:r>
              <a:rPr lang="en-US" dirty="0"/>
              <a:t>Diffuse radiation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70C506-A1EE-5B47-85F7-29F3D930F7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3543" y="2720375"/>
            <a:ext cx="8338457" cy="331500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580200A-B955-4342-AC1B-D4F64D49538F}"/>
              </a:ext>
            </a:extLst>
          </p:cNvPr>
          <p:cNvSpPr txBox="1"/>
          <p:nvPr/>
        </p:nvSpPr>
        <p:spPr>
          <a:xfrm>
            <a:off x="9808975" y="6547413"/>
            <a:ext cx="23830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Bloomfield et al. (2023)</a:t>
            </a:r>
          </a:p>
        </p:txBody>
      </p:sp>
    </p:spTree>
    <p:extLst>
      <p:ext uri="{BB962C8B-B14F-4D97-AF65-F5344CB8AC3E}">
        <p14:creationId xmlns:p14="http://schemas.microsoft.com/office/powerpoint/2010/main" val="13794089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21DBDC-3A79-7F45-826D-4019FE04C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and limitations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6C3753-4205-A340-AB9C-44EFD8C2DD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Temperature dependence of </a:t>
            </a:r>
            <a:r>
              <a:rPr lang="el-GR" dirty="0"/>
              <a:t>φ</a:t>
            </a:r>
            <a:endParaRPr lang="en-US" dirty="0"/>
          </a:p>
          <a:p>
            <a:r>
              <a:rPr lang="en-US" dirty="0"/>
              <a:t>Diffuse radiation</a:t>
            </a:r>
          </a:p>
          <a:p>
            <a:r>
              <a:rPr lang="en-US" dirty="0"/>
              <a:t>Soil water stress</a:t>
            </a:r>
          </a:p>
          <a:p>
            <a:r>
              <a:rPr lang="en-US" dirty="0"/>
              <a:t>Soil nutrients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2618FA-ED2B-654A-89E0-833578EF31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8269" y="2200632"/>
            <a:ext cx="5623982" cy="397633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6534B20-7A3B-004D-9E98-AB731F497D98}"/>
              </a:ext>
            </a:extLst>
          </p:cNvPr>
          <p:cNvSpPr txBox="1"/>
          <p:nvPr/>
        </p:nvSpPr>
        <p:spPr>
          <a:xfrm>
            <a:off x="10057698" y="6502241"/>
            <a:ext cx="2134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Mengoli</a:t>
            </a:r>
            <a:r>
              <a:rPr lang="en-US" dirty="0"/>
              <a:t> et al. (2025)</a:t>
            </a:r>
          </a:p>
        </p:txBody>
      </p:sp>
    </p:spTree>
    <p:extLst>
      <p:ext uri="{BB962C8B-B14F-4D97-AF65-F5344CB8AC3E}">
        <p14:creationId xmlns:p14="http://schemas.microsoft.com/office/powerpoint/2010/main" val="24472330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0F3F0-40AF-B54D-92B8-86ABD776C9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Light use efficiency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217685-6FA9-F743-B386-D15E8FB760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GPP is the product of the absorbed PAR (PAR*</a:t>
            </a:r>
            <a:r>
              <a:rPr lang="en-US" dirty="0" err="1"/>
              <a:t>fAPAR</a:t>
            </a:r>
            <a:r>
              <a:rPr lang="en-US" dirty="0"/>
              <a:t>) and the efficiency by which PAR is converted to carbon (or LUE; µ</a:t>
            </a:r>
            <a:r>
              <a:rPr lang="en-US" dirty="0" err="1"/>
              <a:t>mol</a:t>
            </a:r>
            <a:r>
              <a:rPr lang="en-US" dirty="0"/>
              <a:t> CO</a:t>
            </a:r>
            <a:r>
              <a:rPr lang="en-US" baseline="-25000" dirty="0"/>
              <a:t>2</a:t>
            </a:r>
            <a:r>
              <a:rPr lang="en-US" dirty="0"/>
              <a:t> µ</a:t>
            </a:r>
            <a:r>
              <a:rPr lang="en-US" dirty="0" err="1"/>
              <a:t>mol</a:t>
            </a:r>
            <a:r>
              <a:rPr lang="en-US" dirty="0"/>
              <a:t> PAR</a:t>
            </a:r>
            <a:r>
              <a:rPr lang="en-US" baseline="30000" dirty="0"/>
              <a:t>-1</a:t>
            </a:r>
            <a:r>
              <a:rPr lang="en-US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F938AE4-8989-FF4C-A853-729D58152999}"/>
                  </a:ext>
                </a:extLst>
              </p:cNvPr>
              <p:cNvSpPr txBox="1"/>
              <p:nvPr/>
            </p:nvSpPr>
            <p:spPr>
              <a:xfrm>
                <a:off x="1320654" y="4001294"/>
                <a:ext cx="9550691" cy="9233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000" b="0" i="1" smtClean="0">
                          <a:latin typeface="Cambria Math" panose="02040503050406030204" pitchFamily="18" charset="0"/>
                        </a:rPr>
                        <m:t>𝐺𝑃𝑃</m:t>
                      </m:r>
                      <m:r>
                        <a:rPr lang="en-US" sz="6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6000" b="0" i="1" smtClean="0">
                          <a:latin typeface="Cambria Math" panose="02040503050406030204" pitchFamily="18" charset="0"/>
                        </a:rPr>
                        <m:t>𝐿𝑈𝐸</m:t>
                      </m:r>
                      <m:r>
                        <a:rPr lang="en-US" sz="6000" b="0" i="1" smtClean="0">
                          <a:latin typeface="Cambria Math" panose="02040503050406030204" pitchFamily="18" charset="0"/>
                        </a:rPr>
                        <m:t> ∗</m:t>
                      </m:r>
                      <m:r>
                        <a:rPr lang="en-US" sz="6000" b="0" i="1" smtClean="0">
                          <a:latin typeface="Cambria Math" panose="02040503050406030204" pitchFamily="18" charset="0"/>
                        </a:rPr>
                        <m:t>𝑃𝐴𝑅</m:t>
                      </m:r>
                      <m:r>
                        <a:rPr lang="en-US" sz="60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6000" b="0" i="1" smtClean="0">
                          <a:latin typeface="Cambria Math" panose="02040503050406030204" pitchFamily="18" charset="0"/>
                        </a:rPr>
                        <m:t>𝑓𝐴𝑃𝐴𝑅</m:t>
                      </m:r>
                    </m:oMath>
                  </m:oMathPara>
                </a14:m>
                <a:endParaRPr lang="en-US" sz="6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F938AE4-8989-FF4C-A853-729D581529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0654" y="4001294"/>
                <a:ext cx="9550691" cy="923330"/>
              </a:xfrm>
              <a:prstGeom prst="rect">
                <a:avLst/>
              </a:prstGeom>
              <a:blipFill>
                <a:blip r:embed="rId2"/>
                <a:stretch>
                  <a:fillRect l="-1195" t="-6757" r="-1992" b="-351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775194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0F3F0-40AF-B54D-92B8-86ABD776C9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Light use efficiency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217685-6FA9-F743-B386-D15E8FB760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GPP is the product of the absorbed PAR (PAR*</a:t>
            </a:r>
            <a:r>
              <a:rPr lang="en-US" dirty="0" err="1"/>
              <a:t>fAPAR</a:t>
            </a:r>
            <a:r>
              <a:rPr lang="en-US" dirty="0"/>
              <a:t>) and the efficiency by which PAR is converted to carbon (or LUE; µ</a:t>
            </a:r>
            <a:r>
              <a:rPr lang="en-US" dirty="0" err="1"/>
              <a:t>mol</a:t>
            </a:r>
            <a:r>
              <a:rPr lang="en-US" dirty="0"/>
              <a:t> CO</a:t>
            </a:r>
            <a:r>
              <a:rPr lang="en-US" baseline="-25000" dirty="0"/>
              <a:t>2</a:t>
            </a:r>
            <a:r>
              <a:rPr lang="en-US" dirty="0"/>
              <a:t> µ</a:t>
            </a:r>
            <a:r>
              <a:rPr lang="en-US" dirty="0" err="1"/>
              <a:t>mol</a:t>
            </a:r>
            <a:r>
              <a:rPr lang="en-US" dirty="0"/>
              <a:t> PAR</a:t>
            </a:r>
            <a:r>
              <a:rPr lang="en-US" baseline="30000" dirty="0"/>
              <a:t>-1</a:t>
            </a:r>
            <a:r>
              <a:rPr lang="en-US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F938AE4-8989-FF4C-A853-729D58152999}"/>
                  </a:ext>
                </a:extLst>
              </p:cNvPr>
              <p:cNvSpPr txBox="1"/>
              <p:nvPr/>
            </p:nvSpPr>
            <p:spPr>
              <a:xfrm>
                <a:off x="1320654" y="4001294"/>
                <a:ext cx="9550691" cy="9233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000" b="0" i="1" smtClean="0">
                          <a:latin typeface="Cambria Math" panose="02040503050406030204" pitchFamily="18" charset="0"/>
                        </a:rPr>
                        <m:t>𝐺𝑃𝑃</m:t>
                      </m:r>
                      <m:r>
                        <a:rPr lang="en-US" sz="6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6000" b="0" i="1" smtClean="0">
                          <a:latin typeface="Cambria Math" panose="02040503050406030204" pitchFamily="18" charset="0"/>
                        </a:rPr>
                        <m:t>𝐿𝑈𝐸</m:t>
                      </m:r>
                      <m:r>
                        <a:rPr lang="en-US" sz="6000" b="0" i="1" smtClean="0">
                          <a:latin typeface="Cambria Math" panose="02040503050406030204" pitchFamily="18" charset="0"/>
                        </a:rPr>
                        <m:t> ∗</m:t>
                      </m:r>
                      <m:r>
                        <a:rPr lang="en-US" sz="6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𝑃𝐴𝑅</m:t>
                      </m:r>
                      <m:r>
                        <a:rPr lang="en-US" sz="60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6000" b="0" i="1" smtClean="0">
                          <a:latin typeface="Cambria Math" panose="02040503050406030204" pitchFamily="18" charset="0"/>
                        </a:rPr>
                        <m:t>𝑓𝐴𝑃𝐴𝑅</m:t>
                      </m:r>
                    </m:oMath>
                  </m:oMathPara>
                </a14:m>
                <a:endParaRPr lang="en-US" sz="6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F938AE4-8989-FF4C-A853-729D581529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0654" y="4001294"/>
                <a:ext cx="9550691" cy="923330"/>
              </a:xfrm>
              <a:prstGeom prst="rect">
                <a:avLst/>
              </a:prstGeom>
              <a:blipFill>
                <a:blip r:embed="rId2"/>
                <a:stretch>
                  <a:fillRect l="-1195" t="-6757" r="-1992" b="-351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646494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439D6-04C5-4C4B-9206-D7C06E964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495CDD-6C6E-2441-9BC8-2EE832C97A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Photosynthetically active radiation reaching the top of the canopy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E9F1CE-2986-2F42-AAF8-5C5555ADF3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2023" y="2639920"/>
            <a:ext cx="5953241" cy="399601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F841C17-1F32-8744-B6A6-4EAE56B91A52}"/>
              </a:ext>
            </a:extLst>
          </p:cNvPr>
          <p:cNvSpPr txBox="1"/>
          <p:nvPr/>
        </p:nvSpPr>
        <p:spPr>
          <a:xfrm>
            <a:off x="10391507" y="6488668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Tang et al. (2022)</a:t>
            </a:r>
          </a:p>
        </p:txBody>
      </p:sp>
    </p:spTree>
    <p:extLst>
      <p:ext uri="{BB962C8B-B14F-4D97-AF65-F5344CB8AC3E}">
        <p14:creationId xmlns:p14="http://schemas.microsoft.com/office/powerpoint/2010/main" val="9542733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0F3F0-40AF-B54D-92B8-86ABD776C9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Light use efficiency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217685-6FA9-F743-B386-D15E8FB760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GPP is the product of the absorbed PAR (</a:t>
            </a:r>
            <a:r>
              <a:rPr lang="en-US" dirty="0" err="1"/>
              <a:t>fAPAR</a:t>
            </a:r>
            <a:r>
              <a:rPr lang="en-US" dirty="0"/>
              <a:t>) and the efficiency by which PAR is converted to carbon (or LUE; µ</a:t>
            </a:r>
            <a:r>
              <a:rPr lang="en-US" dirty="0" err="1"/>
              <a:t>mol</a:t>
            </a:r>
            <a:r>
              <a:rPr lang="en-US" dirty="0"/>
              <a:t> CO</a:t>
            </a:r>
            <a:r>
              <a:rPr lang="en-US" baseline="-25000" dirty="0"/>
              <a:t>2</a:t>
            </a:r>
            <a:r>
              <a:rPr lang="en-US" dirty="0"/>
              <a:t> µ</a:t>
            </a:r>
            <a:r>
              <a:rPr lang="en-US" dirty="0" err="1"/>
              <a:t>mol</a:t>
            </a:r>
            <a:r>
              <a:rPr lang="en-US" dirty="0"/>
              <a:t> PAR</a:t>
            </a:r>
            <a:r>
              <a:rPr lang="en-US" baseline="30000" dirty="0"/>
              <a:t>-1</a:t>
            </a:r>
            <a:r>
              <a:rPr lang="en-US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9E5E483-DB8C-0A41-8572-001571132025}"/>
                  </a:ext>
                </a:extLst>
              </p:cNvPr>
              <p:cNvSpPr txBox="1"/>
              <p:nvPr/>
            </p:nvSpPr>
            <p:spPr>
              <a:xfrm>
                <a:off x="1320654" y="4001294"/>
                <a:ext cx="9550691" cy="9233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000" b="0" i="1" smtClean="0">
                          <a:latin typeface="Cambria Math" panose="02040503050406030204" pitchFamily="18" charset="0"/>
                        </a:rPr>
                        <m:t>𝐺𝑃𝑃</m:t>
                      </m:r>
                      <m:r>
                        <a:rPr lang="en-US" sz="6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6000" b="0" i="1" smtClean="0">
                          <a:latin typeface="Cambria Math" panose="02040503050406030204" pitchFamily="18" charset="0"/>
                        </a:rPr>
                        <m:t>𝐿𝑈𝐸</m:t>
                      </m:r>
                      <m:r>
                        <a:rPr lang="en-US" sz="6000" b="0" i="1" smtClean="0">
                          <a:latin typeface="Cambria Math" panose="02040503050406030204" pitchFamily="18" charset="0"/>
                        </a:rPr>
                        <m:t> ∗</m:t>
                      </m:r>
                      <m:r>
                        <a:rPr lang="en-US" sz="6000" b="0" i="1" smtClean="0">
                          <a:latin typeface="Cambria Math" panose="02040503050406030204" pitchFamily="18" charset="0"/>
                        </a:rPr>
                        <m:t>𝑃𝐴𝑅</m:t>
                      </m:r>
                      <m:r>
                        <a:rPr lang="en-US" sz="60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6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𝑓𝐴𝑃𝐴𝑅</m:t>
                      </m:r>
                    </m:oMath>
                  </m:oMathPara>
                </a14:m>
                <a:endParaRPr lang="en-US" sz="6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9E5E483-DB8C-0A41-8572-0015711320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0654" y="4001294"/>
                <a:ext cx="9550691" cy="923330"/>
              </a:xfrm>
              <a:prstGeom prst="rect">
                <a:avLst/>
              </a:prstGeom>
              <a:blipFill>
                <a:blip r:embed="rId2"/>
                <a:stretch>
                  <a:fillRect l="-1195" t="-6757" r="-1992" b="-351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254799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23232-BB5D-554B-A2D2-CADA1A563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fAPAR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92F1EC-CA61-294A-A57B-50D625D88B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Fraction of absorbed photosynthetically active radiation</a:t>
            </a:r>
          </a:p>
          <a:p>
            <a:r>
              <a:rPr lang="en-US" dirty="0"/>
              <a:t>How much PAR is absorbed by the canopy relative to how much hits the canopy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0D571C-A0E5-FA46-B325-AB1123AB65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7663" y="3289663"/>
            <a:ext cx="7136674" cy="356833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860AEBF-9E84-4C41-838E-5C4353FE20EA}"/>
              </a:ext>
            </a:extLst>
          </p:cNvPr>
          <p:cNvSpPr txBox="1"/>
          <p:nvPr/>
        </p:nvSpPr>
        <p:spPr>
          <a:xfrm>
            <a:off x="10705311" y="6488668"/>
            <a:ext cx="1486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Sentinel (ESA)</a:t>
            </a:r>
          </a:p>
        </p:txBody>
      </p:sp>
    </p:spTree>
    <p:extLst>
      <p:ext uri="{BB962C8B-B14F-4D97-AF65-F5344CB8AC3E}">
        <p14:creationId xmlns:p14="http://schemas.microsoft.com/office/powerpoint/2010/main" val="31017312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23232-BB5D-554B-A2D2-CADA1A563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fAPAR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92F1EC-CA61-294A-A57B-50D625D88B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Fraction of absorbed photosynthetically active radiation</a:t>
            </a:r>
          </a:p>
          <a:p>
            <a:r>
              <a:rPr lang="en-US" dirty="0"/>
              <a:t>How much PAR is absorbed by the canopy relative to how much hits the canopy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0D571C-A0E5-FA46-B325-AB1123AB65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852" y="3289663"/>
            <a:ext cx="7136674" cy="356833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860AEBF-9E84-4C41-838E-5C4353FE20EA}"/>
              </a:ext>
            </a:extLst>
          </p:cNvPr>
          <p:cNvSpPr txBox="1"/>
          <p:nvPr/>
        </p:nvSpPr>
        <p:spPr>
          <a:xfrm>
            <a:off x="10705311" y="6488668"/>
            <a:ext cx="1486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Sentinel (ESA)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4C40D6-9B40-5341-AEE8-25AEA33216BF}"/>
              </a:ext>
            </a:extLst>
          </p:cNvPr>
          <p:cNvSpPr txBox="1"/>
          <p:nvPr/>
        </p:nvSpPr>
        <p:spPr>
          <a:xfrm>
            <a:off x="7417526" y="4389119"/>
            <a:ext cx="45703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7030A0"/>
                </a:solidFill>
              </a:rPr>
              <a:t>What drives </a:t>
            </a:r>
            <a:r>
              <a:rPr lang="en-US" sz="2800" dirty="0" err="1">
                <a:solidFill>
                  <a:srgbClr val="7030A0"/>
                </a:solidFill>
              </a:rPr>
              <a:t>fAPAR</a:t>
            </a:r>
            <a:r>
              <a:rPr lang="en-US" sz="2800" dirty="0">
                <a:solidFill>
                  <a:srgbClr val="7030A0"/>
                </a:solidFill>
              </a:rPr>
              <a:t> variability?</a:t>
            </a:r>
          </a:p>
        </p:txBody>
      </p:sp>
    </p:spTree>
    <p:extLst>
      <p:ext uri="{BB962C8B-B14F-4D97-AF65-F5344CB8AC3E}">
        <p14:creationId xmlns:p14="http://schemas.microsoft.com/office/powerpoint/2010/main" val="33955525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0F3F0-40AF-B54D-92B8-86ABD776C9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Light use efficiency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217685-6FA9-F743-B386-D15E8FB760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GPP is the product of the absorbed PAR (PAR*</a:t>
            </a:r>
            <a:r>
              <a:rPr lang="en-US" dirty="0" err="1"/>
              <a:t>fAPAR</a:t>
            </a:r>
            <a:r>
              <a:rPr lang="en-US" dirty="0"/>
              <a:t>) and the efficiency by which PAR is converted to carbon (or LUE; µ</a:t>
            </a:r>
            <a:r>
              <a:rPr lang="en-US" dirty="0" err="1"/>
              <a:t>mol</a:t>
            </a:r>
            <a:r>
              <a:rPr lang="en-US" dirty="0"/>
              <a:t> CO</a:t>
            </a:r>
            <a:r>
              <a:rPr lang="en-US" baseline="-25000" dirty="0"/>
              <a:t>2</a:t>
            </a:r>
            <a:r>
              <a:rPr lang="en-US" dirty="0"/>
              <a:t> µ</a:t>
            </a:r>
            <a:r>
              <a:rPr lang="en-US" dirty="0" err="1"/>
              <a:t>mol</a:t>
            </a:r>
            <a:r>
              <a:rPr lang="en-US" dirty="0"/>
              <a:t> PAR</a:t>
            </a:r>
            <a:r>
              <a:rPr lang="en-US" baseline="30000" dirty="0"/>
              <a:t>-1</a:t>
            </a:r>
            <a:r>
              <a:rPr lang="en-US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F938AE4-8989-FF4C-A853-729D58152999}"/>
                  </a:ext>
                </a:extLst>
              </p:cNvPr>
              <p:cNvSpPr txBox="1"/>
              <p:nvPr/>
            </p:nvSpPr>
            <p:spPr>
              <a:xfrm>
                <a:off x="1320654" y="4001294"/>
                <a:ext cx="9550691" cy="9233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000" b="0" i="1" smtClean="0">
                          <a:latin typeface="Cambria Math" panose="02040503050406030204" pitchFamily="18" charset="0"/>
                        </a:rPr>
                        <m:t>𝐺𝑃𝑃</m:t>
                      </m:r>
                      <m:r>
                        <a:rPr lang="en-US" sz="6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6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𝐿𝑈𝐸</m:t>
                      </m:r>
                      <m:r>
                        <a:rPr lang="en-US" sz="6000" b="0" i="1" smtClean="0">
                          <a:latin typeface="Cambria Math" panose="02040503050406030204" pitchFamily="18" charset="0"/>
                        </a:rPr>
                        <m:t> ∗</m:t>
                      </m:r>
                      <m:r>
                        <a:rPr lang="en-US" sz="6000" b="0" i="1" smtClean="0">
                          <a:latin typeface="Cambria Math" panose="02040503050406030204" pitchFamily="18" charset="0"/>
                        </a:rPr>
                        <m:t>𝑃𝐴𝑅</m:t>
                      </m:r>
                      <m:r>
                        <a:rPr lang="en-US" sz="60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6000" b="0" i="1" smtClean="0">
                          <a:latin typeface="Cambria Math" panose="02040503050406030204" pitchFamily="18" charset="0"/>
                        </a:rPr>
                        <m:t>𝑓𝐴𝑃𝐴𝑅</m:t>
                      </m:r>
                    </m:oMath>
                  </m:oMathPara>
                </a14:m>
                <a:endParaRPr lang="en-US" sz="6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F938AE4-8989-FF4C-A853-729D581529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0654" y="4001294"/>
                <a:ext cx="9550691" cy="923330"/>
              </a:xfrm>
              <a:prstGeom prst="rect">
                <a:avLst/>
              </a:prstGeom>
              <a:blipFill>
                <a:blip r:embed="rId2"/>
                <a:stretch>
                  <a:fillRect l="-1195" t="-6757" r="-1992" b="-351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713263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</TotalTime>
  <Words>513</Words>
  <Application>Microsoft Macintosh PowerPoint</Application>
  <PresentationFormat>Widescreen</PresentationFormat>
  <Paragraphs>79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Calibri</vt:lpstr>
      <vt:lpstr>Calibri Light</vt:lpstr>
      <vt:lpstr>Cambria Math</vt:lpstr>
      <vt:lpstr>Office Theme</vt:lpstr>
      <vt:lpstr>Carbon “IN” to terrestrial ecosystems</vt:lpstr>
      <vt:lpstr>PowerPoint Presentation</vt:lpstr>
      <vt:lpstr>Light use efficiency models</vt:lpstr>
      <vt:lpstr>Light use efficiency models</vt:lpstr>
      <vt:lpstr>PAR</vt:lpstr>
      <vt:lpstr>Light use efficiency models</vt:lpstr>
      <vt:lpstr>fAPAR</vt:lpstr>
      <vt:lpstr>fAPAR</vt:lpstr>
      <vt:lpstr>Light use efficiency models</vt:lpstr>
      <vt:lpstr>Light use efficiency</vt:lpstr>
      <vt:lpstr>An approach for mechanistically modeling GPP across scale: the P-model</vt:lpstr>
      <vt:lpstr>The Farquhar von Caemmerer and Berry (1980) or FvCB model</vt:lpstr>
      <vt:lpstr>The FvCB model</vt:lpstr>
      <vt:lpstr>The FvCB model</vt:lpstr>
      <vt:lpstr>Key trait predictions</vt:lpstr>
      <vt:lpstr>Optimally…</vt:lpstr>
      <vt:lpstr>Tying back to LUE</vt:lpstr>
      <vt:lpstr>PowerPoint Presentation</vt:lpstr>
      <vt:lpstr>PowerPoint Presentation</vt:lpstr>
      <vt:lpstr>Strengths of the P-model</vt:lpstr>
      <vt:lpstr>Challenges and limitations</vt:lpstr>
      <vt:lpstr>Challenges and limitations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Carbon “IN” to terrestrial ecosystems</dc:title>
  <dc:creator>Smith, Nick</dc:creator>
  <cp:lastModifiedBy>Smith, Nick</cp:lastModifiedBy>
  <cp:revision>18</cp:revision>
  <dcterms:created xsi:type="dcterms:W3CDTF">2025-02-26T18:11:28Z</dcterms:created>
  <dcterms:modified xsi:type="dcterms:W3CDTF">2025-03-03T14:26:11Z</dcterms:modified>
</cp:coreProperties>
</file>